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</p:sldMasterIdLst>
  <p:notesMasterIdLst>
    <p:notesMasterId r:id="rId31"/>
  </p:notesMasterIdLst>
  <p:handoutMasterIdLst>
    <p:handoutMasterId r:id="rId32"/>
  </p:handoutMasterIdLst>
  <p:sldIdLst>
    <p:sldId id="256" r:id="rId2"/>
    <p:sldId id="390" r:id="rId3"/>
    <p:sldId id="522" r:id="rId4"/>
    <p:sldId id="531" r:id="rId5"/>
    <p:sldId id="626" r:id="rId6"/>
    <p:sldId id="628" r:id="rId7"/>
    <p:sldId id="629" r:id="rId8"/>
    <p:sldId id="496" r:id="rId9"/>
    <p:sldId id="639" r:id="rId10"/>
    <p:sldId id="623" r:id="rId11"/>
    <p:sldId id="627" r:id="rId12"/>
    <p:sldId id="625" r:id="rId13"/>
    <p:sldId id="637" r:id="rId14"/>
    <p:sldId id="630" r:id="rId15"/>
    <p:sldId id="631" r:id="rId16"/>
    <p:sldId id="634" r:id="rId17"/>
    <p:sldId id="635" r:id="rId18"/>
    <p:sldId id="532" r:id="rId19"/>
    <p:sldId id="613" r:id="rId20"/>
    <p:sldId id="614" r:id="rId21"/>
    <p:sldId id="617" r:id="rId22"/>
    <p:sldId id="618" r:id="rId23"/>
    <p:sldId id="615" r:id="rId24"/>
    <p:sldId id="502" r:id="rId25"/>
    <p:sldId id="562" r:id="rId26"/>
    <p:sldId id="622" r:id="rId27"/>
    <p:sldId id="621" r:id="rId28"/>
    <p:sldId id="638" r:id="rId29"/>
    <p:sldId id="636" r:id="rId30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82" autoAdjust="0"/>
    <p:restoredTop sz="89051" autoAdjust="0"/>
  </p:normalViewPr>
  <p:slideViewPr>
    <p:cSldViewPr snapToGrid="0" snapToObjects="1" showGuides="1">
      <p:cViewPr varScale="1">
        <p:scale>
          <a:sx n="131" d="100"/>
          <a:sy n="131" d="100"/>
        </p:scale>
        <p:origin x="1458" y="-1398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05A8F3-AA62-AC48-A387-50F2EB05A328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DBF9B3-2054-9342-AC05-FF25C8070DF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75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g>
</file>

<file path=ppt/media/image29.jpe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538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0093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6900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356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336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65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196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062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916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872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247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2431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68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913"/>
            <a:ext cx="7772400" cy="53039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3252" y="2146429"/>
            <a:ext cx="4066505" cy="927806"/>
          </a:xfrm>
        </p:spPr>
        <p:txBody>
          <a:bodyPr>
            <a:normAutofit/>
          </a:bodyPr>
          <a:lstStyle>
            <a:lvl1pPr marL="0" indent="0" algn="ctr">
              <a:buNone/>
              <a:defRPr sz="2800" i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 Names Here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824414">
            <a:off x="-1894247" y="3883786"/>
            <a:ext cx="9144000" cy="29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44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0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871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778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title" hasCustomPrompt="1"/>
          </p:nvPr>
        </p:nvSpPr>
        <p:spPr>
          <a:xfrm>
            <a:off x="457200" y="0"/>
            <a:ext cx="8229600" cy="568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14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marL="0" marR="0" lvl="0" indent="0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cap="none" spc="300" baseline="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TITLE</a:t>
            </a:r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6363347" y="4767263"/>
            <a:ext cx="2085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GB" dirty="0"/>
              <a:t>17 May 2016</a:t>
            </a:r>
            <a:endParaRPr dirty="0"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659164" y="4767263"/>
            <a:ext cx="2847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US" dirty="0"/>
              <a:t>bit.ly / joe_london_kaggle_2016a</a:t>
            </a:r>
            <a:endParaRPr dirty="0"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43279" y="4767263"/>
            <a:ext cx="561975" cy="2738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lvl1pPr marL="0" marR="0" indent="0" algn="l" rtl="0">
              <a:spcBef>
                <a:spcPts val="0"/>
              </a:spcBef>
              <a:buNone/>
              <a:defRPr sz="18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bit.ly / joe_london_kaggle_2016a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C8A4197-7A9D-5842-BD4B-E3CFC351F8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67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738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9925" y="935584"/>
            <a:ext cx="4946875" cy="12338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740149" y="2346171"/>
            <a:ext cx="4946650" cy="11636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740150" y="3738563"/>
            <a:ext cx="4946650" cy="1028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6009" y="935584"/>
            <a:ext cx="0" cy="3831679"/>
          </a:xfrm>
          <a:prstGeom prst="line">
            <a:avLst/>
          </a:prstGeom>
          <a:ln w="57150" cmpd="sng">
            <a:solidFill>
              <a:srgbClr val="FBE91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3740150" y="2253605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3740150" y="3628358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1138" y="935831"/>
            <a:ext cx="2913062" cy="1233488"/>
          </a:xfrm>
        </p:spPr>
        <p:txBody>
          <a:bodyPr>
            <a:normAutofit/>
          </a:bodyPr>
          <a:lstStyle>
            <a:lvl1pPr marL="0" indent="0" algn="ctr">
              <a:buNone/>
              <a:defRPr sz="4000" b="0" i="0"/>
            </a:lvl1pPr>
            <a:lvl2pPr marL="457200" indent="0" algn="ctr">
              <a:buNone/>
              <a:defRPr baseline="0"/>
            </a:lvl2pPr>
          </a:lstStyle>
          <a:p>
            <a:pPr lvl="0"/>
            <a:r>
              <a:rPr lang="en-US" dirty="0"/>
              <a:t>Topic 1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6" hasCustomPrompt="1"/>
          </p:nvPr>
        </p:nvSpPr>
        <p:spPr>
          <a:xfrm>
            <a:off x="211138" y="2346723"/>
            <a:ext cx="2913062" cy="116324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/>
              <a:t>Topic 2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7" hasCustomPrompt="1"/>
          </p:nvPr>
        </p:nvSpPr>
        <p:spPr>
          <a:xfrm>
            <a:off x="211138" y="3738563"/>
            <a:ext cx="2913062" cy="102870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/>
              <a:t>Topic 3</a:t>
            </a:r>
          </a:p>
        </p:txBody>
      </p:sp>
    </p:spTree>
    <p:extLst>
      <p:ext uri="{BB962C8B-B14F-4D97-AF65-F5344CB8AC3E}">
        <p14:creationId xmlns:p14="http://schemas.microsoft.com/office/powerpoint/2010/main" val="337016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13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8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630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83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82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50000">
              <a:schemeClr val="bg1"/>
            </a:gs>
            <a:gs pos="100000">
              <a:schemeClr val="bg1">
                <a:lumMod val="85000"/>
                <a:alpha val="41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-7100"/>
            <a:ext cx="8229600" cy="661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780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2" r:id="rId3"/>
    <p:sldLayoutId id="214748367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49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200" b="1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Courier New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image" Target="../media/image24.jpeg"/><Relationship Id="rId7" Type="http://schemas.openxmlformats.org/officeDocument/2006/relationships/image" Target="../media/image28.jpg"/><Relationship Id="rId12" Type="http://schemas.microsoft.com/office/2007/relationships/hdphoto" Target="../media/hdphoto1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11" Type="http://schemas.openxmlformats.org/officeDocument/2006/relationships/image" Target="../media/image32.png"/><Relationship Id="rId5" Type="http://schemas.openxmlformats.org/officeDocument/2006/relationships/image" Target="../media/image26.jpeg"/><Relationship Id="rId10" Type="http://schemas.openxmlformats.org/officeDocument/2006/relationships/image" Target="../media/image31.jpeg"/><Relationship Id="rId4" Type="http://schemas.openxmlformats.org/officeDocument/2006/relationships/image" Target="../media/image25.jpeg"/><Relationship Id="rId9" Type="http://schemas.openxmlformats.org/officeDocument/2006/relationships/image" Target="../media/image30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2o.ai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683"/>
            <a:ext cx="7772400" cy="953650"/>
          </a:xfrm>
        </p:spPr>
        <p:txBody>
          <a:bodyPr>
            <a:normAutofit fontScale="90000"/>
          </a:bodyPr>
          <a:lstStyle/>
          <a:p>
            <a:r>
              <a:rPr lang="en-US" b="0" dirty="0"/>
              <a:t>H2O Machine Learning &amp; Deep Learning London Workshop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17706" y="2037290"/>
            <a:ext cx="4240494" cy="181081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Jo-fai (Joe) Chow</a:t>
            </a:r>
          </a:p>
          <a:p>
            <a:r>
              <a:rPr lang="en-US" dirty="0"/>
              <a:t>Data Scientist</a:t>
            </a:r>
          </a:p>
          <a:p>
            <a:r>
              <a:rPr lang="en-US" dirty="0"/>
              <a:t>joe@h2o.ai</a:t>
            </a:r>
          </a:p>
          <a:p>
            <a:r>
              <a:rPr lang="en-US" dirty="0"/>
              <a:t>@matlabulous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7000" y="1831445"/>
            <a:ext cx="2222500" cy="2222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39452" y="4244742"/>
            <a:ext cx="34650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Science for IoT Meetup</a:t>
            </a:r>
          </a:p>
          <a:p>
            <a:pPr algn="ctr"/>
            <a:r>
              <a:rPr lang="en-US" dirty="0"/>
              <a:t>Barclays Eagle Venture Labs</a:t>
            </a:r>
          </a:p>
          <a:p>
            <a:pPr algn="ctr"/>
            <a:r>
              <a:rPr lang="en-US" dirty="0"/>
              <a:t>21</a:t>
            </a:r>
            <a:r>
              <a:rPr lang="en-US" baseline="30000" dirty="0"/>
              <a:t>st</a:t>
            </a:r>
            <a:r>
              <a:rPr lang="en-US" dirty="0"/>
              <a:t> November, 2016</a:t>
            </a:r>
          </a:p>
        </p:txBody>
      </p:sp>
    </p:spTree>
    <p:extLst>
      <p:ext uri="{BB962C8B-B14F-4D97-AF65-F5344CB8AC3E}">
        <p14:creationId xmlns:p14="http://schemas.microsoft.com/office/powerpoint/2010/main" val="3144673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t>10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842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t>11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5555" b="12639"/>
          <a:stretch/>
        </p:blipFill>
        <p:spPr>
          <a:xfrm>
            <a:off x="503635" y="-1"/>
            <a:ext cx="8136731" cy="514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040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03774" y="105081"/>
            <a:ext cx="26324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  <a:latin typeface="+mn-lt"/>
              </a:rPr>
              <a:t>www.h2o.ai/customers</a:t>
            </a:r>
            <a:endParaRPr lang="en-GB" sz="2000" dirty="0">
              <a:solidFill>
                <a:schemeClr val="tx1"/>
              </a:solidFill>
              <a:highlight>
                <a:srgbClr val="FFFF00"/>
              </a:highligh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99641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795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H2O for Kaggle Competitions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54048"/>
            <a:ext cx="9144000" cy="448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72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H2O for Academic </a:t>
            </a:r>
            <a:r>
              <a:rPr lang="is-IS" dirty="0"/>
              <a:t>Research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591" t="25451" r="32091" b="12425"/>
          <a:stretch/>
        </p:blipFill>
        <p:spPr>
          <a:xfrm>
            <a:off x="750885" y="1211942"/>
            <a:ext cx="3600000" cy="27779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57200" y="4005032"/>
            <a:ext cx="42947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latin typeface="+mn-lt"/>
              </a:rPr>
              <a:t>http://www.sciencedirect.com/science/article/pii/S0377221716308657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945"/>
          <a:stretch/>
        </p:blipFill>
        <p:spPr>
          <a:xfrm>
            <a:off x="4872714" y="983087"/>
            <a:ext cx="3600000" cy="337185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615373" y="4364409"/>
            <a:ext cx="2114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latin typeface="+mn-lt"/>
              </a:rPr>
              <a:t>https://arxiv.org/abs/1509.01199</a:t>
            </a:r>
          </a:p>
        </p:txBody>
      </p:sp>
    </p:spTree>
    <p:extLst>
      <p:ext uri="{BB962C8B-B14F-4D97-AF65-F5344CB8AC3E}">
        <p14:creationId xmlns:p14="http://schemas.microsoft.com/office/powerpoint/2010/main" val="3129145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H2O Community Support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4795" y="1552605"/>
            <a:ext cx="3163409" cy="281114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026" name="Picture 2" descr="https://lh3.googleusercontent.com/-gzegUxj-MaQ/V88WLOKbl1I/AAAAAAAAxmY/im3GW3biCr0RhJO2x3Md4rAtYxTH526ogCLcB/s1600/community-web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8200" y="1577472"/>
            <a:ext cx="4038600" cy="2639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020812" y="1152495"/>
            <a:ext cx="29578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+mn-lt"/>
              </a:rPr>
              <a:t>Google forum – h2osteam</a:t>
            </a:r>
            <a:endParaRPr lang="en-GB" sz="2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47880" y="1025294"/>
            <a:ext cx="2839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highlight>
                  <a:srgbClr val="FFFF00"/>
                </a:highlight>
                <a:latin typeface="+mn-lt"/>
              </a:rPr>
              <a:t>community.h2o.ai</a:t>
            </a:r>
            <a:endParaRPr lang="en-GB" sz="2800" dirty="0">
              <a:solidFill>
                <a:schemeClr val="tx1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86907" y="716579"/>
            <a:ext cx="1031681" cy="27699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Please try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7620000" y="874719"/>
            <a:ext cx="278125" cy="172641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7152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#AroundTheWorldWithH2Oai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4"/>
          <a:stretch/>
        </p:blipFill>
        <p:spPr>
          <a:xfrm>
            <a:off x="4720852" y="1399293"/>
            <a:ext cx="1620165" cy="1080000"/>
          </a:xfr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55636" y="2810226"/>
            <a:ext cx="1620165" cy="1080000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18883" y="1399293"/>
            <a:ext cx="1441877" cy="108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715" y="2810226"/>
            <a:ext cx="1441877" cy="108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4778" y="1399293"/>
            <a:ext cx="1920000" cy="108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677" y="2810226"/>
            <a:ext cx="1926690" cy="1080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666508" y="715845"/>
            <a:ext cx="17251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Strata Hadoop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London</a:t>
            </a:r>
            <a:endParaRPr lang="en-GB" sz="2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3943" y="4104609"/>
            <a:ext cx="14334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PyData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Amsterdam</a:t>
            </a:r>
            <a:endParaRPr lang="en-GB" sz="2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091495" y="4122200"/>
            <a:ext cx="1348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useR! 2016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Stanford</a:t>
            </a:r>
            <a:endParaRPr lang="en-GB" sz="2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90368" y="4122642"/>
            <a:ext cx="11673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satRdays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Budapest</a:t>
            </a:r>
            <a:endParaRPr lang="en-GB" sz="2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1018" y="719309"/>
            <a:ext cx="17075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London Kaggle</a:t>
            </a:r>
            <a:br>
              <a:rPr lang="en-US" sz="2000" dirty="0">
                <a:solidFill>
                  <a:schemeClr val="tx1"/>
                </a:solidFill>
                <a:latin typeface="+mn-lt"/>
              </a:rPr>
            </a:br>
            <a:r>
              <a:rPr lang="en-US" sz="2000" dirty="0">
                <a:solidFill>
                  <a:schemeClr val="tx1"/>
                </a:solidFill>
                <a:latin typeface="+mn-lt"/>
              </a:rPr>
              <a:t>Meetup</a:t>
            </a:r>
            <a:endParaRPr lang="en-GB" sz="20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876749" y="837604"/>
            <a:ext cx="1308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Chelsea FC</a:t>
            </a:r>
            <a:endParaRPr lang="en-GB" sz="2000" b="1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5400" y="2810226"/>
            <a:ext cx="1080000" cy="1080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979464" y="4104609"/>
            <a:ext cx="10759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Paris ML</a:t>
            </a:r>
            <a:br>
              <a:rPr lang="en-US" sz="2000" dirty="0">
                <a:solidFill>
                  <a:schemeClr val="tx1"/>
                </a:solidFill>
                <a:latin typeface="+mn-lt"/>
              </a:rPr>
            </a:br>
            <a:r>
              <a:rPr lang="en-US" sz="2000" dirty="0">
                <a:solidFill>
                  <a:schemeClr val="tx1"/>
                </a:solidFill>
                <a:latin typeface="+mn-lt"/>
              </a:rPr>
              <a:t>Meetup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30394" y="1399293"/>
            <a:ext cx="1865066" cy="10800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7796" y="823892"/>
            <a:ext cx="1890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Big Data London</a:t>
            </a:r>
            <a:endParaRPr lang="en-GB" sz="2000" b="1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23" name="Content Placeholder 6"/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06754" y="2810226"/>
            <a:ext cx="1620165" cy="1080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339980" y="4122200"/>
            <a:ext cx="15199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Data Science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+mn-lt"/>
              </a:rPr>
              <a:t>Milan</a:t>
            </a:r>
          </a:p>
        </p:txBody>
      </p:sp>
    </p:spTree>
    <p:extLst>
      <p:ext uri="{BB962C8B-B14F-4D97-AF65-F5344CB8AC3E}">
        <p14:creationId xmlns:p14="http://schemas.microsoft.com/office/powerpoint/2010/main" val="3605426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146429"/>
            <a:ext cx="7953957" cy="927806"/>
          </a:xfrm>
        </p:spPr>
        <p:txBody>
          <a:bodyPr>
            <a:noAutofit/>
          </a:bodyPr>
          <a:lstStyle/>
          <a:p>
            <a:r>
              <a:rPr lang="en-US" sz="5400" dirty="0"/>
              <a:t>Machine Learning Demo</a:t>
            </a:r>
          </a:p>
        </p:txBody>
      </p:sp>
    </p:spTree>
    <p:extLst>
      <p:ext uri="{BB962C8B-B14F-4D97-AF65-F5344CB8AC3E}">
        <p14:creationId xmlns:p14="http://schemas.microsoft.com/office/powerpoint/2010/main" val="15879695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Typical Machine Learning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Demo</a:t>
            </a:r>
          </a:p>
          <a:p>
            <a:pPr lvl="1"/>
            <a:r>
              <a:rPr lang="en-US" dirty="0"/>
              <a:t>Dataset – MNIST</a:t>
            </a:r>
          </a:p>
          <a:p>
            <a:pPr lvl="2"/>
            <a:r>
              <a:rPr lang="en-US" dirty="0"/>
              <a:t>LeCun et al. (1999)</a:t>
            </a:r>
          </a:p>
          <a:p>
            <a:pPr lvl="2"/>
            <a:r>
              <a:rPr lang="en-US" dirty="0"/>
              <a:t>Hand-written Digits</a:t>
            </a:r>
          </a:p>
          <a:p>
            <a:pPr lvl="1"/>
            <a:r>
              <a:rPr lang="en-US" dirty="0"/>
              <a:t>Import &amp; Explore Data</a:t>
            </a:r>
          </a:p>
          <a:p>
            <a:pPr lvl="1"/>
            <a:r>
              <a:rPr lang="en-US" dirty="0"/>
              <a:t>Build &amp; Evaluate Models</a:t>
            </a:r>
          </a:p>
          <a:p>
            <a:pPr lvl="1"/>
            <a:r>
              <a:rPr lang="en-US" dirty="0"/>
              <a:t>Make Predictions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67027" y="1200150"/>
            <a:ext cx="3400945" cy="3394075"/>
          </a:xfrm>
        </p:spPr>
      </p:pic>
      <p:sp>
        <p:nvSpPr>
          <p:cNvPr id="8" name="TextBox 7"/>
          <p:cNvSpPr txBox="1"/>
          <p:nvPr/>
        </p:nvSpPr>
        <p:spPr>
          <a:xfrm>
            <a:off x="2292372" y="4767263"/>
            <a:ext cx="45592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Photo credit: http://www.opendeep.org/v0.0.5/docs/tutorial-classifying-handwritten-mnist-images</a:t>
            </a:r>
          </a:p>
        </p:txBody>
      </p:sp>
    </p:spTree>
    <p:extLst>
      <p:ext uri="{BB962C8B-B14F-4D97-AF65-F5344CB8AC3E}">
        <p14:creationId xmlns:p14="http://schemas.microsoft.com/office/powerpoint/2010/main" val="567162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About Me: Civil Engineer → Data Scientist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2005 - 2015</a:t>
            </a:r>
          </a:p>
          <a:p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Water Engineer</a:t>
            </a:r>
          </a:p>
          <a:p>
            <a:pPr lvl="1"/>
            <a:r>
              <a:rPr lang="en-US" dirty="0"/>
              <a:t>Consultant for Utilities</a:t>
            </a:r>
          </a:p>
          <a:p>
            <a:pPr lvl="1"/>
            <a:r>
              <a:rPr lang="en-US" dirty="0"/>
              <a:t>Industrial PhD</a:t>
            </a:r>
          </a:p>
          <a:p>
            <a:pPr lvl="2"/>
            <a:r>
              <a:rPr lang="en-US" dirty="0"/>
              <a:t>Water Engineering + Machine Learning</a:t>
            </a:r>
          </a:p>
          <a:p>
            <a:pPr lvl="2"/>
            <a:r>
              <a:rPr lang="en-US" i="1" dirty="0">
                <a:solidFill>
                  <a:schemeClr val="tx1"/>
                </a:solidFill>
              </a:rPr>
              <a:t>Discovered H2O in 2014!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2015 - Present</a:t>
            </a:r>
          </a:p>
          <a:p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Data Scientist</a:t>
            </a:r>
          </a:p>
          <a:p>
            <a:pPr lvl="1"/>
            <a:r>
              <a:rPr lang="en-US" dirty="0"/>
              <a:t>Virgin Media (UK)</a:t>
            </a:r>
          </a:p>
          <a:p>
            <a:pPr lvl="1"/>
            <a:r>
              <a:rPr lang="en-US" dirty="0"/>
              <a:t>Domino Data Lab (US)</a:t>
            </a:r>
          </a:p>
          <a:p>
            <a:pPr lvl="1"/>
            <a:r>
              <a:rPr lang="en-US" dirty="0"/>
              <a:t>H2O.ai (US)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73270" y="4596408"/>
            <a:ext cx="35974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Why? Long story – see bit.ly/joe_h2o_talk2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903345" y="4290060"/>
            <a:ext cx="285750" cy="27813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268153" y="2514600"/>
            <a:ext cx="902017" cy="200406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583199" y="4031658"/>
            <a:ext cx="2726808" cy="258402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643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MNIST Hand-Written Digits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784 Inputs</a:t>
            </a:r>
          </a:p>
          <a:p>
            <a:pPr lvl="1"/>
            <a:r>
              <a:rPr lang="en-GB" dirty="0"/>
              <a:t>28 x 28 = 784 pixels</a:t>
            </a:r>
            <a:endParaRPr lang="is-IS" dirty="0"/>
          </a:p>
          <a:p>
            <a:r>
              <a:rPr lang="en-US" dirty="0">
                <a:solidFill>
                  <a:schemeClr val="tx1"/>
                </a:solidFill>
              </a:rPr>
              <a:t>1 Output</a:t>
            </a:r>
          </a:p>
          <a:p>
            <a:pPr lvl="1"/>
            <a:r>
              <a:rPr lang="en-US" dirty="0"/>
              <a:t>0, 1, 2, 3, 4, 5, 6, 7, 8 or 9</a:t>
            </a:r>
          </a:p>
          <a:p>
            <a:pPr lvl="1"/>
            <a:r>
              <a:rPr lang="en-US" dirty="0"/>
              <a:t>Classification</a:t>
            </a:r>
          </a:p>
          <a:p>
            <a:r>
              <a:rPr lang="en-US" dirty="0">
                <a:solidFill>
                  <a:schemeClr val="tx1"/>
                </a:solidFill>
              </a:rPr>
              <a:t>Files</a:t>
            </a:r>
          </a:p>
          <a:p>
            <a:pPr lvl="1"/>
            <a:r>
              <a:rPr lang="en-US" dirty="0"/>
              <a:t>Train (42k Records)</a:t>
            </a:r>
          </a:p>
          <a:p>
            <a:pPr lvl="1"/>
            <a:r>
              <a:rPr lang="en-US" dirty="0"/>
              <a:t>Test (28k)</a:t>
            </a:r>
          </a:p>
          <a:p>
            <a:r>
              <a:rPr lang="en-US" dirty="0">
                <a:solidFill>
                  <a:schemeClr val="tx1"/>
                </a:solidFill>
              </a:rPr>
              <a:t>Links</a:t>
            </a:r>
          </a:p>
          <a:p>
            <a:pPr lvl="1"/>
            <a:r>
              <a:rPr lang="en-US" sz="1300" dirty="0"/>
              <a:t>https://www.kaggle.com/c/digit-recognizer/data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10912" y="1200151"/>
            <a:ext cx="4567657" cy="3211635"/>
          </a:xfrm>
        </p:spPr>
      </p:pic>
      <p:sp>
        <p:nvSpPr>
          <p:cNvPr id="11" name="TextBox 10"/>
          <p:cNvSpPr txBox="1"/>
          <p:nvPr/>
        </p:nvSpPr>
        <p:spPr>
          <a:xfrm>
            <a:off x="5873208" y="4410566"/>
            <a:ext cx="28135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Photo credit: https://ml4a.github.io/ml4a/neural_networks/</a:t>
            </a:r>
          </a:p>
        </p:txBody>
      </p:sp>
    </p:spTree>
    <p:extLst>
      <p:ext uri="{BB962C8B-B14F-4D97-AF65-F5344CB8AC3E}">
        <p14:creationId xmlns:p14="http://schemas.microsoft.com/office/powerpoint/2010/main" val="24540374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457200" y="-7200"/>
            <a:ext cx="8229240" cy="6609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GB" sz="3200" b="1" spc="2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 Simple Neural Network </a:t>
            </a:r>
            <a:endParaRPr lang="en-GB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TextShape 4"/>
          <p:cNvSpPr txBox="1"/>
          <p:nvPr/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fld id="{A65379D8-788A-4A47-85DF-24C6DADD82C2}" type="slidenum">
              <a:rPr lang="en-GB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21</a:t>
            </a:fld>
            <a:endParaRPr lang="en-GB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643" y="1171871"/>
            <a:ext cx="6647678" cy="32608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46106" y="4709144"/>
            <a:ext cx="18517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 credit: http://cs231n.github.io/</a:t>
            </a:r>
          </a:p>
        </p:txBody>
      </p:sp>
    </p:spTree>
    <p:extLst>
      <p:ext uri="{BB962C8B-B14F-4D97-AF65-F5344CB8AC3E}">
        <p14:creationId xmlns:p14="http://schemas.microsoft.com/office/powerpoint/2010/main" val="408291092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H2O Deep Learning in Action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2716"/>
          <a:stretch/>
        </p:blipFill>
        <p:spPr>
          <a:xfrm>
            <a:off x="0" y="654048"/>
            <a:ext cx="9144000" cy="448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49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146429"/>
            <a:ext cx="7953957" cy="927806"/>
          </a:xfrm>
        </p:spPr>
        <p:txBody>
          <a:bodyPr>
            <a:noAutofit/>
          </a:bodyPr>
          <a:lstStyle/>
          <a:p>
            <a:r>
              <a:rPr lang="en-US" sz="5400" dirty="0"/>
              <a:t>H2O Flow Demo</a:t>
            </a:r>
          </a:p>
        </p:txBody>
      </p:sp>
    </p:spTree>
    <p:extLst>
      <p:ext uri="{BB962C8B-B14F-4D97-AF65-F5344CB8AC3E}">
        <p14:creationId xmlns:p14="http://schemas.microsoft.com/office/powerpoint/2010/main" val="882049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H2O Flow (Web Interface)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Download and unzip </a:t>
            </a:r>
            <a:r>
              <a:rPr lang="en-US" b="1" dirty="0">
                <a:solidFill>
                  <a:schemeClr val="tx1"/>
                </a:solidFill>
              </a:rPr>
              <a:t>jar</a:t>
            </a:r>
            <a:r>
              <a:rPr lang="en-US" dirty="0">
                <a:solidFill>
                  <a:schemeClr val="tx1"/>
                </a:solidFill>
              </a:rPr>
              <a:t> from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www.h2o.ai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In terminal:</a:t>
            </a:r>
          </a:p>
          <a:p>
            <a:pPr lvl="1"/>
            <a:r>
              <a:rPr lang="en-US" dirty="0"/>
              <a:t>java -jar h2o.jar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Web browser:</a:t>
            </a:r>
          </a:p>
          <a:p>
            <a:pPr lvl="1"/>
            <a:r>
              <a:rPr lang="en-US" dirty="0"/>
              <a:t>localhost:54321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2306" y="705210"/>
            <a:ext cx="2382099" cy="1440621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24</a:t>
            </a:fld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181778" y="1496820"/>
            <a:ext cx="1461876" cy="487776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52141" y="2940355"/>
            <a:ext cx="2022430" cy="2063882"/>
          </a:xfrm>
          <a:prstGeom prst="rect">
            <a:avLst/>
          </a:prstGeom>
        </p:spPr>
      </p:pic>
      <p:cxnSp>
        <p:nvCxnSpPr>
          <p:cNvPr id="14" name="Straight Arrow Connector 13"/>
          <p:cNvCxnSpPr>
            <a:endCxn id="13" idx="1"/>
          </p:cNvCxnSpPr>
          <p:nvPr/>
        </p:nvCxnSpPr>
        <p:spPr>
          <a:xfrm flipV="1">
            <a:off x="3264939" y="3972296"/>
            <a:ext cx="2487202" cy="312440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81885" y="2190699"/>
            <a:ext cx="5474752" cy="706688"/>
          </a:xfrm>
          <a:prstGeom prst="rect">
            <a:avLst/>
          </a:prstGeom>
        </p:spPr>
      </p:pic>
      <p:cxnSp>
        <p:nvCxnSpPr>
          <p:cNvPr id="32" name="Straight Arrow Connector 31"/>
          <p:cNvCxnSpPr/>
          <p:nvPr/>
        </p:nvCxnSpPr>
        <p:spPr>
          <a:xfrm flipV="1">
            <a:off x="3261555" y="2940355"/>
            <a:ext cx="629013" cy="163946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644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H2O Flow Examples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182" y="730656"/>
            <a:ext cx="7327635" cy="39600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8086017" y="1700331"/>
            <a:ext cx="347623" cy="256938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396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H2O Flow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Tasks:</a:t>
            </a:r>
          </a:p>
          <a:p>
            <a:pPr lvl="1"/>
            <a:r>
              <a:rPr lang="en-GB" dirty="0"/>
              <a:t>Import data</a:t>
            </a:r>
          </a:p>
          <a:p>
            <a:pPr lvl="1"/>
            <a:r>
              <a:rPr lang="en-GB" dirty="0"/>
              <a:t>Visualize data</a:t>
            </a:r>
          </a:p>
          <a:p>
            <a:pPr lvl="1"/>
            <a:r>
              <a:rPr lang="en-GB" dirty="0"/>
              <a:t>Split data</a:t>
            </a:r>
          </a:p>
          <a:p>
            <a:pPr lvl="2"/>
            <a:r>
              <a:rPr lang="en-GB" dirty="0"/>
              <a:t>80% training</a:t>
            </a:r>
          </a:p>
          <a:p>
            <a:pPr lvl="2"/>
            <a:r>
              <a:rPr lang="en-GB" dirty="0"/>
              <a:t>20% validation</a:t>
            </a:r>
          </a:p>
          <a:p>
            <a:pPr lvl="1"/>
            <a:r>
              <a:rPr lang="en-GB" dirty="0"/>
              <a:t>Build models</a:t>
            </a:r>
          </a:p>
          <a:p>
            <a:pPr lvl="1"/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Tasks:</a:t>
            </a:r>
          </a:p>
          <a:p>
            <a:pPr lvl="1"/>
            <a:r>
              <a:rPr lang="en-GB" dirty="0"/>
              <a:t>Evaluate models</a:t>
            </a:r>
          </a:p>
          <a:p>
            <a:pPr lvl="1"/>
            <a:r>
              <a:rPr lang="en-GB" dirty="0"/>
              <a:t>Use models for predictions</a:t>
            </a:r>
          </a:p>
          <a:p>
            <a:pPr lvl="1"/>
            <a:r>
              <a:rPr lang="en-GB" dirty="0"/>
              <a:t>Grid search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8501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146429"/>
            <a:ext cx="7953957" cy="927806"/>
          </a:xfrm>
        </p:spPr>
        <p:txBody>
          <a:bodyPr>
            <a:noAutofit/>
          </a:bodyPr>
          <a:lstStyle/>
          <a:p>
            <a:r>
              <a:rPr lang="en-US" sz="5400" dirty="0"/>
              <a:t>H2O + R Demo</a:t>
            </a:r>
          </a:p>
        </p:txBody>
      </p:sp>
    </p:spTree>
    <p:extLst>
      <p:ext uri="{BB962C8B-B14F-4D97-AF65-F5344CB8AC3E}">
        <p14:creationId xmlns:p14="http://schemas.microsoft.com/office/powerpoint/2010/main" val="28002987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H2O’s R Interface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7210" r="59219" b="17328"/>
          <a:stretch/>
        </p:blipFill>
        <p:spPr>
          <a:xfrm>
            <a:off x="838834" y="760412"/>
            <a:ext cx="4214812" cy="421481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226200" y="1021792"/>
            <a:ext cx="2070622" cy="27699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Start a local cluster from R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635294" y="1174324"/>
            <a:ext cx="1590906" cy="346540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420159" y="1511472"/>
            <a:ext cx="1337595" cy="27699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Import data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977264" y="1614257"/>
            <a:ext cx="1412487" cy="426882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898278" y="2497369"/>
            <a:ext cx="2668966" cy="27699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Split dataset for simple validation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4534825" y="2602021"/>
            <a:ext cx="1368922" cy="141181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302730" y="2018201"/>
            <a:ext cx="3225452" cy="27699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Convert integers (0…9) to categorical values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3925225" y="2131901"/>
            <a:ext cx="1377504" cy="293848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895166" y="3534534"/>
            <a:ext cx="2393902" cy="27699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R API for H2O Deep Learning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5000861" y="3673034"/>
            <a:ext cx="897417" cy="123458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710288" y="2919474"/>
            <a:ext cx="2179774" cy="27699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Define features and target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3798844" y="3070829"/>
            <a:ext cx="1911444" cy="0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223208" y="4149594"/>
            <a:ext cx="1761275" cy="27699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Evaluate performance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H="1">
            <a:off x="3328903" y="4288094"/>
            <a:ext cx="897417" cy="123458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428389" y="4504056"/>
            <a:ext cx="1466777" cy="27699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Making predictions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3534084" y="4642556"/>
            <a:ext cx="897417" cy="123458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4727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H2O 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</a:t>
            </a:r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dirty="0">
                <a:solidFill>
                  <a:schemeClr val="tx1"/>
                </a:solidFill>
              </a:rPr>
              <a:t>Python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highlight>
                  <a:srgbClr val="FFFF00"/>
                </a:highlight>
              </a:rPr>
              <a:t>docs.h2o.ai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1649224"/>
            <a:ext cx="3556000" cy="1079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744" y="3547023"/>
            <a:ext cx="3556000" cy="1079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065817" y="976792"/>
            <a:ext cx="1337595" cy="27699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Key Resources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6787693" y="1115292"/>
            <a:ext cx="278125" cy="172641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1291" y="1715034"/>
            <a:ext cx="3624075" cy="334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541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Workshop 1</a:t>
            </a:r>
          </a:p>
          <a:p>
            <a:pPr lvl="1"/>
            <a:r>
              <a:rPr lang="en-US" dirty="0"/>
              <a:t>H2O Introduction</a:t>
            </a:r>
          </a:p>
          <a:p>
            <a:pPr lvl="2"/>
            <a:r>
              <a:rPr lang="en-US" dirty="0"/>
              <a:t>Quick Demo</a:t>
            </a:r>
          </a:p>
          <a:p>
            <a:pPr lvl="1"/>
            <a:r>
              <a:rPr lang="en-US" dirty="0"/>
              <a:t>Step-by-Step Example 1</a:t>
            </a:r>
          </a:p>
          <a:p>
            <a:pPr lvl="2"/>
            <a:r>
              <a:rPr lang="en-US" dirty="0"/>
              <a:t>Binary Classification</a:t>
            </a:r>
          </a:p>
          <a:p>
            <a:pPr lvl="2"/>
            <a:r>
              <a:rPr lang="en-US" dirty="0"/>
              <a:t>Import &amp; Explore</a:t>
            </a:r>
          </a:p>
          <a:p>
            <a:pPr lvl="2"/>
            <a:r>
              <a:rPr lang="en-US" dirty="0"/>
              <a:t>Build &amp; Evaluate</a:t>
            </a:r>
          </a:p>
          <a:p>
            <a:pPr lvl="2"/>
            <a:r>
              <a:rPr lang="en-US" dirty="0"/>
              <a:t>Parameters Tuning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Workshop 2</a:t>
            </a:r>
            <a:endParaRPr lang="en-US" dirty="0"/>
          </a:p>
          <a:p>
            <a:pPr lvl="1"/>
            <a:r>
              <a:rPr lang="en-US" dirty="0"/>
              <a:t>Example 1 (cont’d)</a:t>
            </a:r>
          </a:p>
          <a:p>
            <a:pPr lvl="2"/>
            <a:r>
              <a:rPr lang="en-US" dirty="0"/>
              <a:t>Grid Search</a:t>
            </a:r>
          </a:p>
          <a:p>
            <a:pPr lvl="2"/>
            <a:r>
              <a:rPr lang="en-US" dirty="0"/>
              <a:t>Model Stacking</a:t>
            </a:r>
          </a:p>
          <a:p>
            <a:pPr lvl="1"/>
            <a:r>
              <a:rPr lang="en-US" dirty="0"/>
              <a:t>Example 2</a:t>
            </a:r>
          </a:p>
          <a:p>
            <a:pPr lvl="2"/>
            <a:r>
              <a:rPr lang="en-US" dirty="0"/>
              <a:t>Anomaly Detection</a:t>
            </a:r>
          </a:p>
          <a:p>
            <a:pPr lvl="1"/>
            <a:r>
              <a:rPr lang="en-US" dirty="0"/>
              <a:t>Other H2O Features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234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146429"/>
            <a:ext cx="7953957" cy="927806"/>
          </a:xfrm>
        </p:spPr>
        <p:txBody>
          <a:bodyPr>
            <a:noAutofit/>
          </a:bodyPr>
          <a:lstStyle/>
          <a:p>
            <a:r>
              <a:rPr lang="en-US" sz="5400" dirty="0"/>
              <a:t>About H2O.ai</a:t>
            </a:r>
          </a:p>
        </p:txBody>
      </p:sp>
    </p:spTree>
    <p:extLst>
      <p:ext uri="{BB962C8B-B14F-4D97-AF65-F5344CB8AC3E}">
        <p14:creationId xmlns:p14="http://schemas.microsoft.com/office/powerpoint/2010/main" val="1631513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H2O.ai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805464" cy="3811786"/>
          </a:xfrm>
        </p:spPr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H2O.ai, the Company</a:t>
            </a:r>
          </a:p>
          <a:p>
            <a:pPr lvl="1"/>
            <a:r>
              <a:rPr lang="en-US" dirty="0"/>
              <a:t>Team: 80</a:t>
            </a:r>
          </a:p>
          <a:p>
            <a:pPr lvl="1"/>
            <a:r>
              <a:rPr lang="en-US" dirty="0"/>
              <a:t>Founded in 2012</a:t>
            </a:r>
          </a:p>
          <a:p>
            <a:pPr lvl="1"/>
            <a:r>
              <a:rPr lang="en-US" dirty="0"/>
              <a:t>HQ: Mountain View, California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H2O, the Platform</a:t>
            </a:r>
          </a:p>
          <a:p>
            <a:pPr lvl="1"/>
            <a:r>
              <a:rPr lang="en-US" dirty="0"/>
              <a:t>Open Source (Apache 2.0)</a:t>
            </a:r>
          </a:p>
          <a:p>
            <a:pPr lvl="1"/>
            <a:r>
              <a:rPr lang="en-US" dirty="0"/>
              <a:t>Algorithms written in Java</a:t>
            </a:r>
          </a:p>
          <a:p>
            <a:pPr lvl="2"/>
            <a:r>
              <a:rPr lang="en-US" dirty="0"/>
              <a:t>Fast, distributed and scalable</a:t>
            </a:r>
          </a:p>
          <a:p>
            <a:pPr lvl="1"/>
            <a:r>
              <a:rPr lang="en-US" dirty="0"/>
              <a:t>Multiple interfaces to suit different users</a:t>
            </a:r>
          </a:p>
          <a:p>
            <a:pPr lvl="2"/>
            <a:r>
              <a:rPr lang="en-US" dirty="0"/>
              <a:t>Web, R, Python, Java, Scala, REST/JSON</a:t>
            </a:r>
          </a:p>
          <a:p>
            <a:pPr lvl="1"/>
            <a:r>
              <a:rPr lang="en-US" dirty="0"/>
              <a:t>Works with desktop/laptop, cloud, Spark and Hadoop</a:t>
            </a:r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5237848" y="1239855"/>
            <a:ext cx="3530903" cy="2981334"/>
            <a:chOff x="4757080" y="1027859"/>
            <a:chExt cx="4070477" cy="3436925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99687" y="1027859"/>
              <a:ext cx="1121739" cy="14400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57080" y="2746699"/>
              <a:ext cx="932903" cy="7200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30200" y="2746699"/>
              <a:ext cx="723000" cy="720000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93417" y="2746699"/>
              <a:ext cx="488780" cy="720000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322414" y="2746699"/>
              <a:ext cx="1505143" cy="7200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23829" y="3663794"/>
              <a:ext cx="1613978" cy="7200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48642" y="3384784"/>
              <a:ext cx="1080000" cy="10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6503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t>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649" b="19029"/>
          <a:stretch/>
        </p:blipFill>
        <p:spPr>
          <a:xfrm>
            <a:off x="0" y="0"/>
            <a:ext cx="933261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849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t>7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8904" b="19541"/>
          <a:stretch/>
        </p:blipFill>
        <p:spPr>
          <a:xfrm>
            <a:off x="-79126" y="0"/>
            <a:ext cx="930225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177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Advisory Council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0990"/>
            <a:ext cx="9144000" cy="48417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4392" y="1350335"/>
            <a:ext cx="1441443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82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Algorithm Overview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419" y="547721"/>
            <a:ext cx="7129914" cy="45674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59770" y="1152769"/>
            <a:ext cx="1485505" cy="600164"/>
          </a:xfrm>
          <a:prstGeom prst="rect">
            <a:avLst/>
          </a:prstGeom>
          <a:solidFill>
            <a:schemeClr val="accent6">
              <a:lumMod val="40000"/>
              <a:lumOff val="60000"/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Joe’s Strata Hadoop</a:t>
            </a:r>
          </a:p>
          <a:p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London Talk</a:t>
            </a:r>
          </a:p>
          <a:p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bit.ly/joe_h2o_talk4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37100" y="2080672"/>
            <a:ext cx="2753314" cy="268892"/>
          </a:xfrm>
          <a:prstGeom prst="rect">
            <a:avLst/>
          </a:prstGeom>
          <a:solidFill>
            <a:schemeClr val="accent6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547214" y="3794486"/>
            <a:ext cx="2827670" cy="972777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79294" y="2884609"/>
            <a:ext cx="1030183" cy="27699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Workshop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12906" y="3784445"/>
            <a:ext cx="1485505" cy="430887"/>
          </a:xfrm>
          <a:prstGeom prst="rect">
            <a:avLst/>
          </a:prstGeom>
          <a:solidFill>
            <a:schemeClr val="accent6">
              <a:lumMod val="40000"/>
              <a:lumOff val="60000"/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Joe’s LondonR Talk</a:t>
            </a:r>
          </a:p>
          <a:p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bit.ly/joe_h2o_talk3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562419" y="2113483"/>
            <a:ext cx="2821739" cy="1185529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Arrow Connector 17"/>
          <p:cNvCxnSpPr>
            <a:stCxn id="13" idx="3"/>
            <a:endCxn id="11" idx="1"/>
          </p:cNvCxnSpPr>
          <p:nvPr/>
        </p:nvCxnSpPr>
        <p:spPr>
          <a:xfrm>
            <a:off x="1209477" y="3023109"/>
            <a:ext cx="337737" cy="1257766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3" idx="3"/>
            <a:endCxn id="15" idx="1"/>
          </p:cNvCxnSpPr>
          <p:nvPr/>
        </p:nvCxnSpPr>
        <p:spPr>
          <a:xfrm flipV="1">
            <a:off x="1209477" y="2706248"/>
            <a:ext cx="352942" cy="316861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" idx="2"/>
            <a:endCxn id="10" idx="3"/>
          </p:cNvCxnSpPr>
          <p:nvPr/>
        </p:nvCxnSpPr>
        <p:spPr>
          <a:xfrm flipH="1">
            <a:off x="7490414" y="1752933"/>
            <a:ext cx="812109" cy="462185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4" idx="1"/>
          </p:cNvCxnSpPr>
          <p:nvPr/>
        </p:nvCxnSpPr>
        <p:spPr>
          <a:xfrm flipH="1" flipV="1">
            <a:off x="4384158" y="3056686"/>
            <a:ext cx="3128748" cy="943203"/>
          </a:xfrm>
          <a:prstGeom prst="straightConnector1">
            <a:avLst/>
          </a:prstGeom>
          <a:ln w="63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64837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1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BE91F"/>
      </a:accent3>
      <a:accent4>
        <a:srgbClr val="EB6615"/>
      </a:accent4>
      <a:accent5>
        <a:srgbClr val="C76402"/>
      </a:accent5>
      <a:accent6>
        <a:srgbClr val="B523B4"/>
      </a:accent6>
      <a:hlink>
        <a:srgbClr val="FF6B26"/>
      </a:hlink>
      <a:folHlink>
        <a:srgbClr val="DE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13291</TotalTime>
  <Words>623</Words>
  <Application>Microsoft Office PowerPoint</Application>
  <PresentationFormat>On-screen Show (16:9)</PresentationFormat>
  <Paragraphs>187</Paragraphs>
  <Slides>29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Courier New</vt:lpstr>
      <vt:lpstr>Times New Roman</vt:lpstr>
      <vt:lpstr>Custom Design</vt:lpstr>
      <vt:lpstr>H2O Machine Learning &amp; Deep Learning London Workshop</vt:lpstr>
      <vt:lpstr>About Me: Civil Engineer → Data Scientist</vt:lpstr>
      <vt:lpstr>Agenda</vt:lpstr>
      <vt:lpstr>PowerPoint Presentation</vt:lpstr>
      <vt:lpstr>About H2O.ai</vt:lpstr>
      <vt:lpstr>PowerPoint Presentation</vt:lpstr>
      <vt:lpstr>PowerPoint Presentation</vt:lpstr>
      <vt:lpstr>Scientific Advisory Council</vt:lpstr>
      <vt:lpstr>Current Algorithm Overview</vt:lpstr>
      <vt:lpstr>PowerPoint Presentation</vt:lpstr>
      <vt:lpstr>PowerPoint Presentation</vt:lpstr>
      <vt:lpstr>PowerPoint Presentation</vt:lpstr>
      <vt:lpstr>PowerPoint Presentation</vt:lpstr>
      <vt:lpstr>H2O for Kaggle Competitions</vt:lpstr>
      <vt:lpstr>H2O for Academic Research</vt:lpstr>
      <vt:lpstr>H2O Community Support</vt:lpstr>
      <vt:lpstr>#AroundTheWorldWithH2Oai</vt:lpstr>
      <vt:lpstr>PowerPoint Presentation</vt:lpstr>
      <vt:lpstr>A Typical Machine Learning Task</vt:lpstr>
      <vt:lpstr>MNIST Hand-Written Digits</vt:lpstr>
      <vt:lpstr>PowerPoint Presentation</vt:lpstr>
      <vt:lpstr>H2O Deep Learning in Action</vt:lpstr>
      <vt:lpstr>PowerPoint Presentation</vt:lpstr>
      <vt:lpstr>H2O Flow (Web Interface) Demo</vt:lpstr>
      <vt:lpstr>H2O Flow Examples</vt:lpstr>
      <vt:lpstr>H2O Flow Demo</vt:lpstr>
      <vt:lpstr>PowerPoint Presentation</vt:lpstr>
      <vt:lpstr>Using H2O’s R Interface</vt:lpstr>
      <vt:lpstr>Other H2O Interfaces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Chow, Jo</cp:lastModifiedBy>
  <cp:revision>1325</cp:revision>
  <cp:lastPrinted>2016-09-01T23:03:45Z</cp:lastPrinted>
  <dcterms:created xsi:type="dcterms:W3CDTF">2015-09-15T15:26:47Z</dcterms:created>
  <dcterms:modified xsi:type="dcterms:W3CDTF">2016-11-24T12:44:57Z</dcterms:modified>
</cp:coreProperties>
</file>